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9" r:id="rId13"/>
  </p:sldIdLst>
  <p:sldSz cx="18288000" cy="10287000"/>
  <p:notesSz cx="6858000" cy="9144000"/>
  <p:embeddedFontLst>
    <p:embeddedFont>
      <p:font typeface="Aileron" panose="020B0604020202020204" charset="0"/>
      <p:regular r:id="rId15"/>
    </p:embeddedFont>
    <p:embeddedFont>
      <p:font typeface="Leelawadee UI" panose="020B0502040204020203" pitchFamily="34" charset="-34"/>
      <p:regular r:id="rId16"/>
      <p:bold r:id="rId17"/>
    </p:embeddedFont>
    <p:embeddedFont>
      <p:font typeface="Mokoto" panose="020B0604020202020204" charset="0"/>
      <p:regular r:id="rId18"/>
    </p:embeddedFont>
    <p:embeddedFont>
      <p:font typeface="Poppins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14C"/>
    <a:srgbClr val="000099"/>
    <a:srgbClr val="3333FF"/>
    <a:srgbClr val="0000FF"/>
    <a:srgbClr val="660066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CCE80-4E54-4120-97A1-7E3B400516D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70777-F790-48B4-A4B6-16A6E80B5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2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70777-F790-48B4-A4B6-16A6E80B5FD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8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www.freecodecamp.org/" TargetMode="External"/><Relationship Id="rId4" Type="http://schemas.openxmlformats.org/officeDocument/2006/relationships/hyperlink" Target="https://developer.mozilla.org/en-U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9197" y="245013"/>
            <a:ext cx="10439399" cy="10157460"/>
          </a:xfrm>
          <a:custGeom>
            <a:avLst/>
            <a:gdLst/>
            <a:ahLst/>
            <a:cxnLst/>
            <a:rect l="l" t="t" r="r" b="b"/>
            <a:pathLst>
              <a:path w="11332723" h="10652760">
                <a:moveTo>
                  <a:pt x="0" y="0"/>
                </a:moveTo>
                <a:lnTo>
                  <a:pt x="11332723" y="0"/>
                </a:lnTo>
                <a:lnTo>
                  <a:pt x="11332723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AutoShape 4"/>
          <p:cNvSpPr/>
          <p:nvPr/>
        </p:nvSpPr>
        <p:spPr>
          <a:xfrm rot="5399999">
            <a:off x="14484752" y="6610751"/>
            <a:ext cx="5247472" cy="0"/>
          </a:xfrm>
          <a:prstGeom prst="line">
            <a:avLst/>
          </a:prstGeom>
          <a:ln w="47625" cap="flat">
            <a:solidFill>
              <a:srgbClr val="6E48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3"/>
          <p:cNvSpPr/>
          <p:nvPr/>
        </p:nvSpPr>
        <p:spPr>
          <a:xfrm rot="1229614">
            <a:off x="1254958" y="1403749"/>
            <a:ext cx="5998951" cy="8089102"/>
          </a:xfrm>
          <a:custGeom>
            <a:avLst/>
            <a:gdLst/>
            <a:ahLst/>
            <a:cxnLst/>
            <a:rect l="l" t="t" r="r" b="b"/>
            <a:pathLst>
              <a:path w="9563617" h="9563617">
                <a:moveTo>
                  <a:pt x="0" y="0"/>
                </a:moveTo>
                <a:lnTo>
                  <a:pt x="9563616" y="0"/>
                </a:lnTo>
                <a:lnTo>
                  <a:pt x="9563616" y="9563616"/>
                </a:lnTo>
                <a:lnTo>
                  <a:pt x="0" y="956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44573-9000-3CA1-AC6D-4F34ADFCB8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82" y="0"/>
            <a:ext cx="18392970" cy="2185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9C56F-6BAC-1A94-738A-5CB8F1BEFC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742"/>
            <a:ext cx="7495382" cy="5347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AE30E-5307-C645-8209-C93DBC1E1960}"/>
              </a:ext>
            </a:extLst>
          </p:cNvPr>
          <p:cNvSpPr txBox="1"/>
          <p:nvPr/>
        </p:nvSpPr>
        <p:spPr>
          <a:xfrm>
            <a:off x="5872807" y="4074209"/>
            <a:ext cx="7495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000099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FOODIESTAMP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236F8-6368-9EF3-282A-FD7F6DD5ED24}"/>
              </a:ext>
            </a:extLst>
          </p:cNvPr>
          <p:cNvSpPr txBox="1"/>
          <p:nvPr/>
        </p:nvSpPr>
        <p:spPr>
          <a:xfrm>
            <a:off x="7877114" y="4867003"/>
            <a:ext cx="327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99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EXPLORE,EAT,REPEAT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35906-DBD2-FC5F-55FA-CB27409877BD}"/>
              </a:ext>
            </a:extLst>
          </p:cNvPr>
          <p:cNvSpPr txBox="1"/>
          <p:nvPr/>
        </p:nvSpPr>
        <p:spPr>
          <a:xfrm>
            <a:off x="5151512" y="2275765"/>
            <a:ext cx="87297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Mini Project-I (K24MCA18P)</a:t>
            </a:r>
            <a:br>
              <a:rPr lang="en-IN" sz="3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IN" sz="3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Odd Semester</a:t>
            </a:r>
            <a:br>
              <a:rPr lang="en-IN" sz="3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IN" sz="3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Session 2024-25</a:t>
            </a:r>
            <a:endParaRPr lang="en-IN" sz="3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AF04B-3E31-52C6-D6BB-B69535371BFE}"/>
              </a:ext>
            </a:extLst>
          </p:cNvPr>
          <p:cNvSpPr txBox="1"/>
          <p:nvPr/>
        </p:nvSpPr>
        <p:spPr>
          <a:xfrm>
            <a:off x="7751347" y="6165580"/>
            <a:ext cx="6348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JATIN GUPTA 2426MCA663 </a:t>
            </a:r>
          </a:p>
          <a:p>
            <a:r>
              <a:rPr lang="en-US" sz="3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KUMAR KASHYAP 2426MCA412</a:t>
            </a:r>
          </a:p>
          <a:p>
            <a:r>
              <a:rPr lang="en-US" sz="3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DIVYAM RAJ 2426MCA1749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8C757-1333-A372-2A53-6184DCD319A8}"/>
              </a:ext>
            </a:extLst>
          </p:cNvPr>
          <p:cNvSpPr txBox="1"/>
          <p:nvPr/>
        </p:nvSpPr>
        <p:spPr>
          <a:xfrm>
            <a:off x="11250100" y="8408302"/>
            <a:ext cx="57910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 Name : </a:t>
            </a:r>
            <a:r>
              <a:rPr lang="en-I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 Arpit Dogra</a:t>
            </a:r>
          </a:p>
          <a:p>
            <a:pPr algn="just"/>
            <a:r>
              <a:rPr lang="en-I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Designation : </a:t>
            </a:r>
            <a:r>
              <a:rPr lang="en-I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382DF-DB9A-3A0E-808A-9177B5CEA7D8}"/>
              </a:ext>
            </a:extLst>
          </p:cNvPr>
          <p:cNvSpPr txBox="1"/>
          <p:nvPr/>
        </p:nvSpPr>
        <p:spPr>
          <a:xfrm>
            <a:off x="6907803" y="211394"/>
            <a:ext cx="3854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REPORTS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 rot="5399999">
            <a:off x="14484752" y="6610751"/>
            <a:ext cx="5247472" cy="0"/>
          </a:xfrm>
          <a:prstGeom prst="line">
            <a:avLst/>
          </a:prstGeom>
          <a:ln w="47625" cap="flat">
            <a:solidFill>
              <a:srgbClr val="6E48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32872-6397-6EBD-1C83-457112F158C7}"/>
              </a:ext>
            </a:extLst>
          </p:cNvPr>
          <p:cNvSpPr txBox="1"/>
          <p:nvPr/>
        </p:nvSpPr>
        <p:spPr>
          <a:xfrm>
            <a:off x="6767388" y="419100"/>
            <a:ext cx="4753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REFRENCES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1BF53-9854-D878-9E9B-3CA40A7F3260}"/>
              </a:ext>
            </a:extLst>
          </p:cNvPr>
          <p:cNvSpPr txBox="1"/>
          <p:nvPr/>
        </p:nvSpPr>
        <p:spPr>
          <a:xfrm>
            <a:off x="457200" y="1972100"/>
            <a:ext cx="15468598" cy="812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W3Schools: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"HTML, CSS, JavaScript, and More." Access comprehensive tutorials and resources on web development technologies at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2" tooltip="https://www.w3school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W3Schools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GeeksforGeeks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: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"Understanding the Circular Economy and Its Impact." Explore articles on sustainability and coding practices at </a:t>
            </a:r>
            <a:r>
              <a:rPr lang="en-US" sz="3200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3" tooltip="https://www.geeksforgeeks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3" tooltip="https://www.geeksforgeeks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MDN Web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Docs: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"Web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Development Documentation." Find detailed documentation and guides on web technologies at 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4" tooltip="https://developer.mozilla.org/en-U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 Web Docs.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FreeCodeCamp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: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"Learn to Code for Free." Access a variety of coding tutorials and projects, including e-commerce solutions, at </a:t>
            </a:r>
            <a:r>
              <a:rPr lang="en-US" sz="3200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5" tooltip="https://www.freecodecamp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FreeCodeCamp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5" tooltip="https://www.freecodecamp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Stack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Overflow: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"Community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Q&amp;A for Developers." Get answers to coding questions and challenges related to your project at </a:t>
            </a:r>
            <a:r>
              <a:rPr lang="en-US" sz="3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  <a:hlinkClick r:id="rId6" tooltip="https://stackoverflow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Overflow.</a:t>
            </a:r>
          </a:p>
          <a:p>
            <a:pPr algn="just">
              <a:lnSpc>
                <a:spcPct val="150000"/>
              </a:lnSpc>
            </a:pPr>
            <a:endParaRPr lang="en-US" sz="3200" u="sng" dirty="0">
              <a:solidFill>
                <a:schemeClr val="tx1">
                  <a:lumMod val="95000"/>
                  <a:lumOff val="5000"/>
                </a:schemeClr>
              </a:solidFill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  <a:hlinkClick r:id="rId6" tooltip="https://stackoverflow.com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8800" y="267602"/>
            <a:ext cx="11332723" cy="9323562"/>
          </a:xfrm>
          <a:custGeom>
            <a:avLst/>
            <a:gdLst/>
            <a:ahLst/>
            <a:cxnLst/>
            <a:rect l="l" t="t" r="r" b="b"/>
            <a:pathLst>
              <a:path w="11332723" h="10652760">
                <a:moveTo>
                  <a:pt x="0" y="0"/>
                </a:moveTo>
                <a:lnTo>
                  <a:pt x="11332723" y="0"/>
                </a:lnTo>
                <a:lnTo>
                  <a:pt x="11332723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399999">
            <a:off x="14484752" y="6615514"/>
            <a:ext cx="5247472" cy="0"/>
          </a:xfrm>
          <a:prstGeom prst="line">
            <a:avLst/>
          </a:prstGeom>
          <a:ln w="38100" cap="flat">
            <a:solidFill>
              <a:srgbClr val="6E48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1229614">
            <a:off x="927685" y="2371726"/>
            <a:ext cx="6691720" cy="6691720"/>
          </a:xfrm>
          <a:custGeom>
            <a:avLst/>
            <a:gdLst/>
            <a:ahLst/>
            <a:cxnLst/>
            <a:rect l="l" t="t" r="r" b="b"/>
            <a:pathLst>
              <a:path w="6691720" h="6691720">
                <a:moveTo>
                  <a:pt x="0" y="0"/>
                </a:moveTo>
                <a:lnTo>
                  <a:pt x="6691721" y="0"/>
                </a:lnTo>
                <a:lnTo>
                  <a:pt x="6691721" y="6691721"/>
                </a:lnTo>
                <a:lnTo>
                  <a:pt x="0" y="669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850253" y="1400227"/>
            <a:ext cx="6275087" cy="7486546"/>
          </a:xfrm>
          <a:custGeom>
            <a:avLst/>
            <a:gdLst/>
            <a:ahLst/>
            <a:cxnLst/>
            <a:rect l="l" t="t" r="r" b="b"/>
            <a:pathLst>
              <a:path w="6275087" h="7486546">
                <a:moveTo>
                  <a:pt x="6275086" y="0"/>
                </a:moveTo>
                <a:lnTo>
                  <a:pt x="0" y="0"/>
                </a:lnTo>
                <a:lnTo>
                  <a:pt x="0" y="7486546"/>
                </a:lnTo>
                <a:lnTo>
                  <a:pt x="6275086" y="7486546"/>
                </a:lnTo>
                <a:lnTo>
                  <a:pt x="62750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75557" y="3008182"/>
            <a:ext cx="6837182" cy="316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6E481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A2C77-F8FB-2E30-CE30-77295FE6DD5D}"/>
              </a:ext>
            </a:extLst>
          </p:cNvPr>
          <p:cNvSpPr txBox="1"/>
          <p:nvPr/>
        </p:nvSpPr>
        <p:spPr>
          <a:xfrm>
            <a:off x="6409309" y="190500"/>
            <a:ext cx="6338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INTRODUCTON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0FFE1-3ECB-3722-4BBF-2BBD14238707}"/>
              </a:ext>
            </a:extLst>
          </p:cNvPr>
          <p:cNvSpPr txBox="1"/>
          <p:nvPr/>
        </p:nvSpPr>
        <p:spPr>
          <a:xfrm>
            <a:off x="304800" y="1525617"/>
            <a:ext cx="990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Building a Global Food Community</a:t>
            </a:r>
            <a:b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Connects food enthusiasts worldwide, creating an inclusive space for sharing culinary experiences</a:t>
            </a: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Discover Restaurants &amp; Dishes</a:t>
            </a:r>
            <a:b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Helps both casual diners and seasoned food critics find new dining spots and exciting dishes.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Recipe Sharing Platform</a:t>
            </a:r>
            <a:b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Allows users to share favorite recipes and explore new ones from diverse cuisines.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BC891-A776-E082-A3A0-B1095D8DC76A}"/>
              </a:ext>
            </a:extLst>
          </p:cNvPr>
          <p:cNvSpPr txBox="1"/>
          <p:nvPr/>
        </p:nvSpPr>
        <p:spPr>
          <a:xfrm>
            <a:off x="8001000" y="5922413"/>
            <a:ext cx="1013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Food Culture &amp; Education</a:t>
            </a:r>
            <a:b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Provides insights into global food traditions, ingredients, and cooking techniques, enriching culinary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Document Your Food Journey</a:t>
            </a:r>
            <a:b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Enables users to log and share their food experiences, from restaurant visits to home-cooked meals.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Making Food Exploration Fun &amp; Accessible</a:t>
            </a:r>
            <a:b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</a:b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Simplifies food discovery, making it an enjoyable and accessible adventure for everyone.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F4AD7-16AE-0BBE-C41B-EDAB3D966A60}"/>
              </a:ext>
            </a:extLst>
          </p:cNvPr>
          <p:cNvSpPr txBox="1"/>
          <p:nvPr/>
        </p:nvSpPr>
        <p:spPr>
          <a:xfrm>
            <a:off x="4933360" y="114300"/>
            <a:ext cx="84212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DC74-F1D4-4B8E-43E8-45A8BD6953EF}"/>
              </a:ext>
            </a:extLst>
          </p:cNvPr>
          <p:cNvSpPr txBox="1"/>
          <p:nvPr/>
        </p:nvSpPr>
        <p:spPr>
          <a:xfrm>
            <a:off x="455162" y="2070702"/>
            <a:ext cx="89174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The Rise of Food Communities in the Digital 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Online Food Communities</a:t>
            </a:r>
            <a:endParaRPr lang="en-US" sz="2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Platforms facilitating food-related content have increased engagement among users (Kim &amp; Johnson, 2016).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FoodieStamp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aligns with this trend by creating a global network for food enthusiasts to connect, share, and explore.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9790F-344F-CD94-F781-79FB43BAFF33}"/>
              </a:ext>
            </a:extLst>
          </p:cNvPr>
          <p:cNvSpPr txBox="1"/>
          <p:nvPr/>
        </p:nvSpPr>
        <p:spPr>
          <a:xfrm>
            <a:off x="7696200" y="6987686"/>
            <a:ext cx="10076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Social Interaction through Food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Digital spaces around food promote social interaction, and food has become a form of personal expression (Johnston &amp; Baumann, 2015).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FoodieStamp</a:t>
            </a:r>
            <a:r>
              <a:rPr lang="en-US" sz="2800" dirty="0"/>
              <a:t> allows users to share and document their unique food journeys, fostering community building around culinary identity.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6FC9B8-C64E-6DE0-47D2-88AA2B698E6F}"/>
              </a:ext>
            </a:extLst>
          </p:cNvPr>
          <p:cNvSpPr txBox="1"/>
          <p:nvPr/>
        </p:nvSpPr>
        <p:spPr>
          <a:xfrm>
            <a:off x="3116960" y="419100"/>
            <a:ext cx="12054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LITERATURE REVIEW (CNTD)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11CF2-71F9-4516-70C5-F5DBB0B81C58}"/>
              </a:ext>
            </a:extLst>
          </p:cNvPr>
          <p:cNvSpPr txBox="1"/>
          <p:nvPr/>
        </p:nvSpPr>
        <p:spPr>
          <a:xfrm>
            <a:off x="381000" y="1825660"/>
            <a:ext cx="1104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Social Interaction through Food</a:t>
            </a:r>
            <a:endParaRPr lang="en-US" sz="2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Digital spaces around food promote social interaction, and food has become a form of personal expression (Johnston &amp; Baumann, 2015).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FoodieStamp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allows users to </a:t>
            </a:r>
            <a:r>
              <a:rPr lang="en-US" sz="2800" b="1" i="1" dirty="0">
                <a:latin typeface="Mokoto" panose="020B0604020202020204" charset="0"/>
                <a:cs typeface="Leelawadee UI" panose="020B0502040204020203" pitchFamily="34" charset="-34"/>
              </a:rPr>
              <a:t>share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and </a:t>
            </a:r>
            <a:r>
              <a:rPr lang="en-US" sz="2800" b="1" i="1" dirty="0">
                <a:latin typeface="Mokoto" panose="020B0604020202020204" charset="0"/>
                <a:cs typeface="Leelawadee UI" panose="020B0502040204020203" pitchFamily="34" charset="-34"/>
              </a:rPr>
              <a:t>document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 their unique food journeys, fostering community building around culinary identity and creates a </a:t>
            </a:r>
            <a:r>
              <a:rPr lang="en-US" sz="2800" b="1" i="1" dirty="0">
                <a:latin typeface="Mokoto" panose="020B0604020202020204" charset="0"/>
                <a:cs typeface="Leelawadee UI" panose="020B0502040204020203" pitchFamily="34" charset="-34"/>
              </a:rPr>
              <a:t>sense</a:t>
            </a:r>
            <a:r>
              <a:rPr lang="en-US" sz="2800" b="1" i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en-US" sz="2800" b="1" i="1" dirty="0">
                <a:latin typeface="Mokoto" panose="020B0604020202020204" charset="0"/>
                <a:cs typeface="Leelawadee UI" panose="020B0502040204020203" pitchFamily="34" charset="-34"/>
              </a:rPr>
              <a:t>of</a:t>
            </a:r>
            <a:r>
              <a:rPr lang="en-US" sz="2800" b="1" i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en-US" sz="2800" b="1" i="1" dirty="0">
                <a:latin typeface="Mokoto" panose="020B0604020202020204" charset="0"/>
                <a:cs typeface="Leelawadee UI" panose="020B0502040204020203" pitchFamily="34" charset="-34"/>
              </a:rPr>
              <a:t>belonging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13356-360D-1724-61A0-8CA1FBAF5AF9}"/>
              </a:ext>
            </a:extLst>
          </p:cNvPr>
          <p:cNvSpPr txBox="1"/>
          <p:nvPr/>
        </p:nvSpPr>
        <p:spPr>
          <a:xfrm>
            <a:off x="5715000" y="5051870"/>
            <a:ext cx="1257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Recipe Sharing and Culinary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Digital Recipe Sharing</a:t>
            </a:r>
            <a:endParaRPr lang="en-US" sz="2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Online platforms have revolutionized how recipes are shared, turning cooking into a communal experience (Epp &amp; Price, 2008).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FoodieStamp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supports recipe sharing, enabling users to discover new cuisines and share their favorite recipes with the global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Impact on Home Cooking</a:t>
            </a:r>
            <a:endParaRPr lang="en-US" sz="2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Access to diverse recipes promotes at-home experimentation and broadens culinary skills (Schneider, 2019).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By fostering recipe exchange, </a:t>
            </a:r>
            <a:r>
              <a:rPr lang="en-US" sz="2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FoodieStamp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encourages users to explore cooking from different cultures, enhancing food literacy.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35F279-23A8-F24F-2B10-0B9B301C22FC}"/>
              </a:ext>
            </a:extLst>
          </p:cNvPr>
          <p:cNvSpPr txBox="1"/>
          <p:nvPr/>
        </p:nvSpPr>
        <p:spPr>
          <a:xfrm>
            <a:off x="6584349" y="70100"/>
            <a:ext cx="4501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OBJECTIVE</a:t>
            </a:r>
            <a:endParaRPr lang="en-IN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DDAB0-4C8E-650A-A406-972A428553CA}"/>
              </a:ext>
            </a:extLst>
          </p:cNvPr>
          <p:cNvSpPr txBox="1"/>
          <p:nvPr/>
        </p:nvSpPr>
        <p:spPr>
          <a:xfrm>
            <a:off x="228600" y="1613811"/>
            <a:ext cx="1447800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Build a Global Food Community Platform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Develop a scalable, interactive platform where users can connect, share content, and engage with a worldwide community of food enthusiasts.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Enhance Food Discovery with Personalized Features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Implement personalized algorithms for recommending restaurants, dishes, and dining experiences based on user preferences and past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Promote Culinary Education through Engaging Content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Create a user-friendly interface that provides educational content on global food traditions, ingredients, and recipes through blogs, videos, and interactive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Facilitate Seamless Recipe Sharing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Enable a smooth, intuitive process for users to share and discover recipes with rich media (images, videos, step-by-step guides) across different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Develop User Profiles for Documenting Food Journeys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Build robust user profiles where individuals can log their food experiences, upload photos, rate restaurants, and share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Foster Food Culture Awareness with Interactive Elements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Integrate multimedia features (videos, infographics, and cultural insights) to educate users about the cultural significance of different foods and cuisines.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Ensure Accessibility and Enjoyable User Experience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Prioritize responsive design and accessibility, ensuring the platform is enjoyable and easy to use across all devices (desktop, mobile, tablets) for users of all skill levels.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6DE77-D7E6-2468-52CA-A4493BB2A368}"/>
              </a:ext>
            </a:extLst>
          </p:cNvPr>
          <p:cNvSpPr txBox="1"/>
          <p:nvPr/>
        </p:nvSpPr>
        <p:spPr>
          <a:xfrm>
            <a:off x="730403" y="190500"/>
            <a:ext cx="16827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TECHNOLOGY (HARDWARE REQUIREEMTS)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1FB28-0BF7-B411-A9B9-09CD9C2AB5CE}"/>
              </a:ext>
            </a:extLst>
          </p:cNvPr>
          <p:cNvSpPr txBox="1"/>
          <p:nvPr/>
        </p:nvSpPr>
        <p:spPr>
          <a:xfrm>
            <a:off x="914400" y="2324100"/>
            <a:ext cx="5268109" cy="513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Development Environment: </a:t>
            </a: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Personal Computers/Laptops 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            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Minimum specifications</a:t>
            </a:r>
          </a:p>
          <a:p>
            <a:pPr algn="just">
              <a:lnSpc>
                <a:spcPts val="3639"/>
              </a:lnSpc>
            </a:pPr>
            <a:endParaRPr lang="en-US" sz="2800" b="1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Processor: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Intel i5 or equivalent</a:t>
            </a:r>
          </a:p>
          <a:p>
            <a:pPr algn="just">
              <a:lnSpc>
                <a:spcPts val="3639"/>
              </a:lnSpc>
            </a:pPr>
            <a:endParaRPr lang="en-US" sz="2800" b="1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RAM: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8 GB or more</a:t>
            </a:r>
          </a:p>
          <a:p>
            <a:pPr algn="just">
              <a:lnSpc>
                <a:spcPts val="3639"/>
              </a:lnSpc>
            </a:pPr>
            <a:endParaRPr lang="en-US" sz="2800" b="1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Storage: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256 GB SSD or higher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BB431-3E79-CAEC-DA9D-08FD1A855F7A}"/>
              </a:ext>
            </a:extLst>
          </p:cNvPr>
          <p:cNvSpPr txBox="1"/>
          <p:nvPr/>
        </p:nvSpPr>
        <p:spPr>
          <a:xfrm>
            <a:off x="10991407" y="2324100"/>
            <a:ext cx="5779596" cy="5598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Client Requirements :</a:t>
            </a:r>
          </a:p>
          <a:p>
            <a:pPr algn="just">
              <a:lnSpc>
                <a:spcPts val="3639"/>
              </a:lnSpc>
            </a:pPr>
            <a:endParaRPr lang="en-US" sz="2800" b="1" dirty="0">
              <a:latin typeface="Leelawadee UI" panose="020B0502040204020203" pitchFamily="34" charset="-34"/>
              <a:ea typeface="Helvetica World Bold"/>
              <a:cs typeface="Leelawadee UI" panose="020B0502040204020203" pitchFamily="34" charset="-34"/>
              <a:sym typeface="Helvetica World Bold"/>
            </a:endParaRPr>
          </a:p>
          <a:p>
            <a:pPr algn="just">
              <a:lnSpc>
                <a:spcPts val="3639"/>
              </a:lnSpc>
            </a:pP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Personal Computers/Laptops </a:t>
            </a:r>
          </a:p>
          <a:p>
            <a:pPr algn="just">
              <a:lnSpc>
                <a:spcPts val="3639"/>
              </a:lnSpc>
            </a:pP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         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Minimum specifications</a:t>
            </a:r>
          </a:p>
          <a:p>
            <a:pPr algn="just">
              <a:lnSpc>
                <a:spcPts val="363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just">
              <a:lnSpc>
                <a:spcPts val="3639"/>
              </a:lnSpc>
            </a:pP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</a:t>
            </a: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Processor: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Intel i3/i5 or equivalent</a:t>
            </a:r>
          </a:p>
          <a:p>
            <a:pPr algn="just">
              <a:lnSpc>
                <a:spcPts val="363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RAM: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8 GB or more</a:t>
            </a:r>
          </a:p>
          <a:p>
            <a:pPr algn="just">
              <a:lnSpc>
                <a:spcPts val="363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Storage: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256 GB SSD or higher</a:t>
            </a:r>
          </a:p>
          <a:p>
            <a:pPr algn="just">
              <a:lnSpc>
                <a:spcPts val="363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B79506-750C-1C36-6503-953E2A4FB9FC}"/>
              </a:ext>
            </a:extLst>
          </p:cNvPr>
          <p:cNvSpPr txBox="1"/>
          <p:nvPr/>
        </p:nvSpPr>
        <p:spPr>
          <a:xfrm>
            <a:off x="730403" y="190500"/>
            <a:ext cx="16827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TECHNOLOGY (SOFTWARE REQUIREEMTS)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74675-3027-8319-4A4C-5D01E6BA3C64}"/>
              </a:ext>
            </a:extLst>
          </p:cNvPr>
          <p:cNvSpPr txBox="1"/>
          <p:nvPr/>
        </p:nvSpPr>
        <p:spPr>
          <a:xfrm>
            <a:off x="710738" y="2095500"/>
            <a:ext cx="6813397" cy="3751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Frontend Technologies: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HTML/CSS: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For structuring and styling the web pages.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JavaScript: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To create interactive elements on the platform.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React.js: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A JavaScript library for building user interfaces, providing a dynamic and responsive experience.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EF17E-55CF-C32D-1D96-F542C3DB1EDC}"/>
              </a:ext>
            </a:extLst>
          </p:cNvPr>
          <p:cNvSpPr txBox="1"/>
          <p:nvPr/>
        </p:nvSpPr>
        <p:spPr>
          <a:xfrm>
            <a:off x="10668000" y="1943100"/>
            <a:ext cx="6336375" cy="5136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Backend Technologies:</a:t>
            </a: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MongoDB: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A NoSQL database for storing product listings, user data, and transaction records, enabling flexible data management.</a:t>
            </a:r>
          </a:p>
          <a:p>
            <a:pPr algn="just">
              <a:lnSpc>
                <a:spcPts val="3639"/>
              </a:lnSpc>
            </a:pPr>
            <a:endParaRPr lang="en-US" sz="2800" b="1" dirty="0">
              <a:latin typeface="Leelawadee UI" panose="020B0502040204020203" pitchFamily="34" charset="-34"/>
              <a:ea typeface="Helvetica World Bold"/>
              <a:cs typeface="Leelawadee UI" panose="020B0502040204020203" pitchFamily="34" charset="-34"/>
              <a:sym typeface="Helvetica World Bold"/>
            </a:endParaRPr>
          </a:p>
          <a:p>
            <a:pPr algn="just">
              <a:lnSpc>
                <a:spcPts val="3639"/>
              </a:lnSpc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Node.js: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A JavaScript runtime for building server-side applications, allowing for efficient handling of requests.</a:t>
            </a:r>
          </a:p>
          <a:p>
            <a:pPr algn="just">
              <a:lnSpc>
                <a:spcPts val="363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39795-7DA3-F78A-DB2D-76AF4B2020EE}"/>
              </a:ext>
            </a:extLst>
          </p:cNvPr>
          <p:cNvSpPr txBox="1"/>
          <p:nvPr/>
        </p:nvSpPr>
        <p:spPr>
          <a:xfrm>
            <a:off x="10668000" y="7389793"/>
            <a:ext cx="65226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Browsers:</a:t>
            </a:r>
            <a:r>
              <a:rPr lang="en-IN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Google Chrome/Edge/Firefox</a:t>
            </a:r>
          </a:p>
          <a:p>
            <a:r>
              <a:rPr lang="en-IN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IDE:</a:t>
            </a:r>
            <a:r>
              <a:rPr lang="en-IN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en-IN" sz="2800">
                <a:latin typeface="Leelawadee UI" panose="020B0502040204020203" pitchFamily="34" charset="-34"/>
                <a:cs typeface="Leelawadee UI" panose="020B0502040204020203" pitchFamily="34" charset="-34"/>
              </a:rPr>
              <a:t>VS Code , NodeJS</a:t>
            </a:r>
            <a:endParaRPr lang="en-IN" sz="2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6D9A6-622F-0643-86C9-01544D0A59F8}"/>
              </a:ext>
            </a:extLst>
          </p:cNvPr>
          <p:cNvSpPr txBox="1"/>
          <p:nvPr/>
        </p:nvSpPr>
        <p:spPr>
          <a:xfrm>
            <a:off x="6720604" y="189021"/>
            <a:ext cx="4229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MODULES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7301D-6C74-A2E3-5001-94667A8D70DA}"/>
              </a:ext>
            </a:extLst>
          </p:cNvPr>
          <p:cNvSpPr txBox="1"/>
          <p:nvPr/>
        </p:nvSpPr>
        <p:spPr>
          <a:xfrm>
            <a:off x="533400" y="2111364"/>
            <a:ext cx="14135547" cy="957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User Authentication Module : 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Handles user registration, login, password recovery, and profile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Food Discovery Engine: 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 module for discovering restaurants, dishes, and dining experiences, with filters and personalized recommendations.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Culinary Education and Food Culture: 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An educational module with articles, videos, and infographics on global food traditions, ingredients, and cooking techniques.</a:t>
            </a: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Recipe Sharing Platform</a:t>
            </a:r>
            <a:r>
              <a:rPr lang="en-US" sz="2800" b="1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: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 space for users to upload, share, and browse recipes with options for images, videos, and step-by-step instructions</a:t>
            </a:r>
            <a:r>
              <a:rPr lang="en-US" sz="2800" dirty="0"/>
              <a:t>.</a:t>
            </a: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Ratings and Reviews: 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 review system where users can rate restaurants, dishes, and recipes, and provide feedback to help others in the community.</a:t>
            </a: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marL="457200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ea typeface="Helvetica World Bold"/>
                <a:cs typeface="Leelawadee UI" panose="020B0502040204020203" pitchFamily="34" charset="-34"/>
                <a:sym typeface="Helvetica World Bold"/>
              </a:rPr>
              <a:t>Admin Panel Module :</a:t>
            </a:r>
            <a:r>
              <a:rPr lang="en-US" sz="2800" dirty="0">
                <a:latin typeface="Leelawadee UI" panose="020B0502040204020203" pitchFamily="34" charset="-34"/>
                <a:ea typeface="Helvetica World"/>
                <a:cs typeface="Leelawadee UI" panose="020B0502040204020203" pitchFamily="34" charset="-34"/>
                <a:sym typeface="Helvetica World"/>
              </a:rPr>
              <a:t> Enables administrators to manage users, products, transactions, and monitor recycling operations.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Food Journey Documentation: </a:t>
            </a:r>
            <a:r>
              <a:rPr lang="en-US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 feature for users to log and document their food experiences, including restaurant visits, home-cooked meals, and reviews.</a:t>
            </a:r>
          </a:p>
          <a:p>
            <a:pPr marL="457200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>
              <a:lnSpc>
                <a:spcPts val="419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l">
              <a:lnSpc>
                <a:spcPts val="419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l">
              <a:lnSpc>
                <a:spcPts val="405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  <a:p>
            <a:pPr algn="l">
              <a:lnSpc>
                <a:spcPts val="4059"/>
              </a:lnSpc>
            </a:pPr>
            <a:endParaRPr lang="en-US" sz="2800" dirty="0">
              <a:latin typeface="Leelawadee UI" panose="020B0502040204020203" pitchFamily="34" charset="-34"/>
              <a:ea typeface="Helvetica World"/>
              <a:cs typeface="Leelawadee UI" panose="020B0502040204020203" pitchFamily="34" charset="-34"/>
              <a:sym typeface="Helvetica World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5C177EA-0128-B671-D519-9916D4D6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back-end module for platform management, including user moderation, content curation, and data analytics.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1490186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566967" y="6158945"/>
            <a:ext cx="1247833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70494" y="6963569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User</a:t>
            </a:r>
            <a:r>
              <a:rPr lang="en-US" sz="2199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 </a:t>
            </a: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Interaction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1773" y="4885849"/>
            <a:ext cx="2678438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Request</a:t>
            </a:r>
            <a:r>
              <a:rPr lang="en-US" sz="2199" b="1" spc="6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Handling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3954" y="6963569"/>
            <a:ext cx="2676631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Data Storage &amp;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6136" y="4905851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Admin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7414" y="6963569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Real-Time Updates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9596" y="4918869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 dirty="0">
                <a:latin typeface="Leelawadee UI" panose="020B0502040204020203" pitchFamily="34" charset="-34"/>
                <a:ea typeface="Aileron"/>
                <a:cs typeface="Leelawadee UI" panose="020B0502040204020203" pitchFamily="34" charset="-34"/>
                <a:sym typeface="Aileron"/>
              </a:rPr>
              <a:t>Recipe Sharing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3901432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6312677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8723922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11135167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3546413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3883323" y="6508274"/>
            <a:ext cx="880110" cy="8801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03945" y="6508274"/>
            <a:ext cx="880110" cy="8801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524567" y="6508274"/>
            <a:ext cx="880110" cy="8801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3013" y="4921091"/>
            <a:ext cx="880110" cy="8801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pPr algn="ctr"/>
              <a:endParaRPr lang="en-IN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9958" y="4906402"/>
            <a:ext cx="880110" cy="8801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114256" y="4921091"/>
            <a:ext cx="880110" cy="8801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DC6A80-9CCE-6B32-97A5-486FC64699B1}"/>
              </a:ext>
            </a:extLst>
          </p:cNvPr>
          <p:cNvSpPr txBox="1"/>
          <p:nvPr/>
        </p:nvSpPr>
        <p:spPr>
          <a:xfrm>
            <a:off x="6580114" y="266700"/>
            <a:ext cx="5124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1133</Words>
  <Application>Microsoft Office PowerPoint</Application>
  <PresentationFormat>Custom</PresentationFormat>
  <Paragraphs>118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Leelawadee UI</vt:lpstr>
      <vt:lpstr>Aileron</vt:lpstr>
      <vt:lpstr>Arial</vt:lpstr>
      <vt:lpstr>Calibri</vt:lpstr>
      <vt:lpstr>Poppins Semi-Bold</vt:lpstr>
      <vt:lpstr>Mokoto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foodie stamp</dc:title>
  <dc:creator>Divyam Raj</dc:creator>
  <cp:lastModifiedBy>Divyam Raj</cp:lastModifiedBy>
  <cp:revision>8</cp:revision>
  <dcterms:created xsi:type="dcterms:W3CDTF">2006-08-16T00:00:00Z</dcterms:created>
  <dcterms:modified xsi:type="dcterms:W3CDTF">2024-12-01T17:30:11Z</dcterms:modified>
  <dc:identifier>DAGTei2ieZA</dc:identifier>
</cp:coreProperties>
</file>